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9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5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9BE74-D4A8-4737-A726-06C7693A7F5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3FFD-1B94-477C-B3E8-AF377501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8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3FFD-1B94-477C-B3E8-AF377501D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2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38200" y="817418"/>
            <a:ext cx="10515600" cy="5528310"/>
          </a:xfrm>
          <a:custGeom>
            <a:avLst/>
            <a:gdLst/>
            <a:ahLst/>
            <a:cxnLst/>
            <a:rect l="l" t="t" r="r" b="b"/>
            <a:pathLst>
              <a:path w="10515600" h="5528310">
                <a:moveTo>
                  <a:pt x="10515599" y="5527963"/>
                </a:moveTo>
                <a:lnTo>
                  <a:pt x="0" y="5527963"/>
                </a:lnTo>
                <a:lnTo>
                  <a:pt x="0" y="0"/>
                </a:lnTo>
                <a:lnTo>
                  <a:pt x="10515599" y="0"/>
                </a:lnTo>
                <a:lnTo>
                  <a:pt x="10515599" y="5527963"/>
                </a:lnTo>
                <a:close/>
              </a:path>
            </a:pathLst>
          </a:custGeom>
          <a:solidFill>
            <a:srgbClr val="3755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3239" y="2722602"/>
            <a:ext cx="746552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1225" y="1504384"/>
            <a:ext cx="10369550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365datascience.com/chart-types-and-how-to-select-the-right-on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vizcatalogue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4786" y="1949631"/>
            <a:ext cx="8242300" cy="3171825"/>
          </a:xfrm>
          <a:custGeom>
            <a:avLst/>
            <a:gdLst/>
            <a:ahLst/>
            <a:cxnLst/>
            <a:rect l="l" t="t" r="r" b="b"/>
            <a:pathLst>
              <a:path w="8242300" h="3171825">
                <a:moveTo>
                  <a:pt x="8242299" y="3171380"/>
                </a:moveTo>
                <a:lnTo>
                  <a:pt x="0" y="3171380"/>
                </a:lnTo>
                <a:lnTo>
                  <a:pt x="0" y="0"/>
                </a:lnTo>
                <a:lnTo>
                  <a:pt x="8242299" y="0"/>
                </a:lnTo>
                <a:lnTo>
                  <a:pt x="8242299" y="3171380"/>
                </a:lnTo>
                <a:close/>
              </a:path>
            </a:pathLst>
          </a:custGeom>
          <a:solidFill>
            <a:srgbClr val="3666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7903" y="1924740"/>
            <a:ext cx="203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LECTURE</a:t>
            </a:r>
            <a:r>
              <a:rPr sz="24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-02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6416" y="3208583"/>
            <a:ext cx="6266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latin typeface="Arial"/>
                <a:cs typeface="Arial"/>
              </a:rPr>
              <a:t>Data/Data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Visualization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80" dirty="0">
                <a:latin typeface="Arial"/>
                <a:cs typeface="Arial"/>
              </a:rPr>
              <a:t>and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60" dirty="0">
                <a:latin typeface="Arial"/>
                <a:cs typeface="Arial"/>
              </a:rPr>
              <a:t>Statistics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6157" y="4099929"/>
            <a:ext cx="2274570" cy="703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935"/>
              </a:lnSpc>
              <a:spcBef>
                <a:spcPts val="95"/>
              </a:spcBef>
            </a:pPr>
            <a:r>
              <a:rPr sz="2450" b="1" i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Cours</a:t>
            </a:r>
            <a:r>
              <a:rPr sz="2450" b="1" i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sz="2450" b="1" i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450" b="1" i="1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Instructor</a:t>
            </a:r>
            <a:endParaRPr sz="2450">
              <a:latin typeface="Arial"/>
              <a:cs typeface="Arial"/>
            </a:endParaRPr>
          </a:p>
          <a:p>
            <a:pPr marL="1270" algn="ctr">
              <a:lnSpc>
                <a:spcPts val="2395"/>
              </a:lnSpc>
            </a:pPr>
            <a:r>
              <a:rPr sz="2000" i="1" spc="-140" dirty="0">
                <a:solidFill>
                  <a:srgbClr val="FFFFFF"/>
                </a:solidFill>
                <a:latin typeface="Arial"/>
                <a:cs typeface="Arial"/>
              </a:rPr>
              <a:t>Engr.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10" dirty="0">
                <a:solidFill>
                  <a:srgbClr val="FFFFFF"/>
                </a:solidFill>
                <a:latin typeface="Arial"/>
                <a:cs typeface="Arial"/>
              </a:rPr>
              <a:t>Nain</a:t>
            </a:r>
            <a:r>
              <a:rPr sz="2000" i="1" spc="-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95" dirty="0">
                <a:solidFill>
                  <a:srgbClr val="FFFFFF"/>
                </a:solidFill>
                <a:latin typeface="Arial"/>
                <a:cs typeface="Arial"/>
              </a:rPr>
              <a:t>Said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300" dirty="0">
                <a:solidFill>
                  <a:srgbClr val="B8E6CB"/>
                </a:solidFill>
                <a:latin typeface="Arial"/>
                <a:cs typeface="Arial"/>
              </a:rPr>
              <a:t>We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20" dirty="0">
                <a:solidFill>
                  <a:srgbClr val="B8E6CB"/>
                </a:solidFill>
                <a:latin typeface="Arial"/>
                <a:cs typeface="Arial"/>
              </a:rPr>
              <a:t>Have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45" dirty="0">
                <a:solidFill>
                  <a:srgbClr val="B8E6CB"/>
                </a:solidFill>
                <a:latin typeface="Arial"/>
                <a:cs typeface="Arial"/>
              </a:rPr>
              <a:t>Data.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14" dirty="0">
                <a:solidFill>
                  <a:srgbClr val="B8E6CB"/>
                </a:solidFill>
                <a:latin typeface="Arial"/>
                <a:cs typeface="Arial"/>
              </a:rPr>
              <a:t>So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What?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533" y="1504074"/>
            <a:ext cx="884110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Raw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ugly. Does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 really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tell 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much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going on.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50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 draw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meaningful/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useful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insights 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raw data?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Through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Statistics!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163" y="1394737"/>
            <a:ext cx="9707880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272665" marR="5080" indent="-2260600">
              <a:lnSpc>
                <a:spcPts val="2630"/>
              </a:lnSpc>
              <a:spcBef>
                <a:spcPts val="395"/>
              </a:spcBef>
            </a:pP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Statistics is an area of applied mathematics which deals with data collection, </a:t>
            </a:r>
            <a:r>
              <a:rPr sz="2400" b="1" i="1" spc="-53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analysis,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interpretation and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presentation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185" dirty="0">
                <a:solidFill>
                  <a:srgbClr val="B8E6CB"/>
                </a:solidFill>
                <a:latin typeface="Arial"/>
                <a:cs typeface="Arial"/>
              </a:rPr>
              <a:t>Wha</a:t>
            </a:r>
            <a:r>
              <a:rPr sz="2800" b="1" spc="90" dirty="0">
                <a:solidFill>
                  <a:srgbClr val="B8E6CB"/>
                </a:solidFill>
                <a:latin typeface="Arial"/>
                <a:cs typeface="Arial"/>
              </a:rPr>
              <a:t>t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40" dirty="0">
                <a:solidFill>
                  <a:srgbClr val="B8E6CB"/>
                </a:solidFill>
                <a:latin typeface="Arial"/>
                <a:cs typeface="Arial"/>
              </a:rPr>
              <a:t>i</a:t>
            </a:r>
            <a:r>
              <a:rPr sz="2800" b="1" spc="-254" dirty="0">
                <a:solidFill>
                  <a:srgbClr val="B8E6CB"/>
                </a:solidFill>
                <a:latin typeface="Arial"/>
                <a:cs typeface="Arial"/>
              </a:rPr>
              <a:t>s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14" dirty="0">
                <a:solidFill>
                  <a:srgbClr val="B8E6CB"/>
                </a:solidFill>
                <a:latin typeface="Arial"/>
                <a:cs typeface="Arial"/>
              </a:rPr>
              <a:t>Statistics?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5690" y="2297711"/>
            <a:ext cx="2488045" cy="2749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2560" y="5287600"/>
            <a:ext cx="8804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The latest sales report has come in and your boss wants you to prepare </a:t>
            </a:r>
            <a:r>
              <a:rPr sz="2000" b="1" i="1" dirty="0">
                <a:solidFill>
                  <a:srgbClr val="548135"/>
                </a:solidFill>
                <a:latin typeface="Calibri"/>
                <a:cs typeface="Calibri"/>
              </a:rPr>
              <a:t>a </a:t>
            </a: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report for </a:t>
            </a:r>
            <a:r>
              <a:rPr sz="2000" b="1" i="1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the management suggesting areas where the company could improve its sales. This </a:t>
            </a:r>
            <a:r>
              <a:rPr sz="2000" b="1" i="1" spc="-44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is</a:t>
            </a:r>
            <a:r>
              <a:rPr sz="20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one example that can be</a:t>
            </a:r>
            <a:r>
              <a:rPr sz="20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548135"/>
                </a:solidFill>
                <a:latin typeface="Calibri"/>
                <a:cs typeface="Calibri"/>
              </a:rPr>
              <a:t>solved using statistics.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4665" y="2722602"/>
            <a:ext cx="3349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85" dirty="0"/>
              <a:t> </a:t>
            </a:r>
            <a:r>
              <a:rPr spc="-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1310"/>
              </a:spcBef>
            </a:pP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For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Categorical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B8E6CB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533" y="1504074"/>
            <a:ext cx="779145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Categorical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visualized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following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Tables.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Bar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Charts.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Pie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Charts.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Pareto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Diagrams.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variables)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Segmented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Chart(for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variables)</a:t>
            </a:r>
            <a:endParaRPr sz="2400">
              <a:latin typeface="Calibri"/>
              <a:cs typeface="Calibri"/>
            </a:endParaRPr>
          </a:p>
          <a:p>
            <a:pPr marL="767715" lvl="1" indent="-298450">
              <a:lnSpc>
                <a:spcPts val="2865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Clustered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Chart(for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Frequency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B8E6CB"/>
                </a:solidFill>
                <a:latin typeface="Arial"/>
                <a:cs typeface="Arial"/>
              </a:rPr>
              <a:t>Distribution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5" dirty="0">
                <a:solidFill>
                  <a:srgbClr val="B8E6CB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032" y="1504074"/>
            <a:ext cx="968438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alibri"/>
                <a:cs typeface="Calibri"/>
              </a:rPr>
              <a:t>This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is </a:t>
            </a:r>
            <a:r>
              <a:rPr sz="2400" b="1" i="1" dirty="0">
                <a:latin typeface="Calibri"/>
                <a:cs typeface="Calibri"/>
              </a:rPr>
              <a:t>a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count of the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frequency with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which each value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occurs in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the data set.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Frequency Table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Highest Degree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Held 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40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Large Corporations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7423" y="2814303"/>
            <a:ext cx="3643532" cy="30814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5" dirty="0">
                <a:solidFill>
                  <a:srgbClr val="B8E6CB"/>
                </a:solidFill>
                <a:latin typeface="Arial"/>
                <a:cs typeface="Arial"/>
              </a:rPr>
              <a:t>Bar</a:t>
            </a:r>
            <a:r>
              <a:rPr sz="2800" b="1" spc="-4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Charts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9598" y="1504074"/>
            <a:ext cx="979487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6985" marR="5080" indent="-3804920">
              <a:lnSpc>
                <a:spcPts val="2850"/>
              </a:lnSpc>
              <a:spcBef>
                <a:spcPts val="220"/>
              </a:spcBef>
            </a:pPr>
            <a:r>
              <a:rPr sz="2400" b="1" i="1" dirty="0">
                <a:latin typeface="Calibri"/>
                <a:cs typeface="Calibri"/>
              </a:rPr>
              <a:t>A </a:t>
            </a:r>
            <a:r>
              <a:rPr sz="2400" b="1" i="1" spc="-5" dirty="0">
                <a:latin typeface="Calibri"/>
                <a:cs typeface="Calibri"/>
              </a:rPr>
              <a:t>Bar Graph (also called Bar Chart) is </a:t>
            </a:r>
            <a:r>
              <a:rPr sz="2400" b="1" i="1" dirty="0">
                <a:latin typeface="Calibri"/>
                <a:cs typeface="Calibri"/>
              </a:rPr>
              <a:t>a </a:t>
            </a:r>
            <a:r>
              <a:rPr sz="2400" b="1" i="1" spc="-5" dirty="0">
                <a:latin typeface="Calibri"/>
                <a:cs typeface="Calibri"/>
              </a:rPr>
              <a:t>graphical display of data using bars of </a:t>
            </a:r>
            <a:r>
              <a:rPr sz="2400" b="1" i="1" spc="-53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different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heights.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1532" y="2691195"/>
            <a:ext cx="4365936" cy="35323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Pie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Charts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986" y="1504074"/>
            <a:ext cx="8369934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65"/>
              </a:lnSpc>
              <a:spcBef>
                <a:spcPts val="100"/>
              </a:spcBef>
            </a:pPr>
            <a:r>
              <a:rPr sz="2400" b="1" i="1" dirty="0">
                <a:latin typeface="Calibri"/>
                <a:cs typeface="Calibri"/>
              </a:rPr>
              <a:t>A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special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chart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that uses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"pie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slices" to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show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relative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sizes of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661670" marR="730885" algn="ctr">
              <a:lnSpc>
                <a:spcPts val="2850"/>
              </a:lnSpc>
              <a:spcBef>
                <a:spcPts val="105"/>
              </a:spcBef>
              <a:tabLst>
                <a:tab pos="1978660" algn="l"/>
                <a:tab pos="2360930" algn="l"/>
                <a:tab pos="2733040" algn="l"/>
                <a:tab pos="3101975" algn="l"/>
              </a:tabLst>
            </a:pPr>
            <a:r>
              <a:rPr sz="2400" spc="-5" dirty="0">
                <a:latin typeface="Calibri"/>
                <a:cs typeface="Calibri"/>
              </a:rPr>
              <a:t>Ex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recent test, this many students got these grades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Grade:	</a:t>
            </a:r>
            <a:r>
              <a:rPr sz="2400" dirty="0">
                <a:latin typeface="Calibri"/>
                <a:cs typeface="Calibri"/>
              </a:rPr>
              <a:t>A	B	C	D</a:t>
            </a:r>
            <a:endParaRPr sz="2400">
              <a:latin typeface="Calibri"/>
              <a:cs typeface="Calibri"/>
            </a:endParaRPr>
          </a:p>
          <a:p>
            <a:pPr marR="56515" algn="ctr">
              <a:lnSpc>
                <a:spcPts val="2760"/>
              </a:lnSpc>
              <a:tabLst>
                <a:tab pos="1603375" algn="l"/>
                <a:tab pos="2049145" algn="l"/>
                <a:tab pos="2494915" algn="l"/>
              </a:tabLst>
            </a:pPr>
            <a:r>
              <a:rPr sz="2400" spc="-5" dirty="0">
                <a:latin typeface="Calibri"/>
                <a:cs typeface="Calibri"/>
              </a:rPr>
              <a:t>Students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	</a:t>
            </a:r>
            <a:r>
              <a:rPr sz="2400" spc="-5" dirty="0">
                <a:latin typeface="Calibri"/>
                <a:cs typeface="Calibri"/>
              </a:rPr>
              <a:t>12	10	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0639" y="3429858"/>
            <a:ext cx="4937100" cy="26263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310"/>
              </a:spcBef>
            </a:pPr>
            <a:r>
              <a:rPr sz="2800" b="1" spc="5" dirty="0">
                <a:solidFill>
                  <a:srgbClr val="B8E6CB"/>
                </a:solidFill>
                <a:latin typeface="Arial"/>
                <a:cs typeface="Arial"/>
              </a:rPr>
              <a:t>Bar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Chart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s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B8E6CB"/>
                </a:solidFill>
                <a:latin typeface="Arial"/>
                <a:cs typeface="Arial"/>
              </a:rPr>
              <a:t>v</a:t>
            </a:r>
            <a:r>
              <a:rPr sz="2800" b="1" spc="-250" dirty="0">
                <a:solidFill>
                  <a:srgbClr val="B8E6CB"/>
                </a:solidFill>
                <a:latin typeface="Arial"/>
                <a:cs typeface="Arial"/>
              </a:rPr>
              <a:t>s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Pie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Charts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319" y="1504074"/>
            <a:ext cx="1000633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When</a:t>
            </a:r>
            <a:r>
              <a:rPr sz="2400" spc="-15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to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use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what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75523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matter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personal</a:t>
            </a:r>
            <a:r>
              <a:rPr sz="2400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preference.</a:t>
            </a:r>
            <a:endParaRPr sz="2400">
              <a:latin typeface="Calibri"/>
              <a:cs typeface="Calibri"/>
            </a:endParaRPr>
          </a:p>
          <a:p>
            <a:pPr marL="310515" marR="5080" indent="-298450">
              <a:lnSpc>
                <a:spcPts val="2850"/>
              </a:lnSpc>
              <a:spcBef>
                <a:spcPts val="105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However, sometimes </a:t>
            </a:r>
            <a:r>
              <a:rPr sz="2400" dirty="0">
                <a:solidFill>
                  <a:srgbClr val="375523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bar chart will give you much more insights than the pie </a:t>
            </a:r>
            <a:r>
              <a:rPr sz="2400" spc="-53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chart.</a:t>
            </a:r>
            <a:endParaRPr sz="2400">
              <a:latin typeface="Calibri"/>
              <a:cs typeface="Calibri"/>
            </a:endParaRPr>
          </a:p>
          <a:p>
            <a:pPr marL="310515" marR="76200" indent="-298450">
              <a:lnSpc>
                <a:spcPts val="2850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Its hard to visualize here the difference between working time of Herman </a:t>
            </a:r>
            <a:r>
              <a:rPr sz="2400" dirty="0">
                <a:solidFill>
                  <a:srgbClr val="375523"/>
                </a:solidFill>
                <a:latin typeface="Calibri"/>
                <a:cs typeface="Calibri"/>
              </a:rPr>
              <a:t>and </a:t>
            </a:r>
            <a:r>
              <a:rPr sz="2400" spc="-53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75523"/>
                </a:solidFill>
                <a:latin typeface="Calibri"/>
                <a:cs typeface="Calibri"/>
              </a:rPr>
              <a:t>Earl.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4214" y="3504112"/>
            <a:ext cx="5262797" cy="2004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Pareto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Charts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26210" y="1576456"/>
            <a:ext cx="9339580" cy="76027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60165" marR="5080" indent="-3848100">
              <a:lnSpc>
                <a:spcPts val="2850"/>
              </a:lnSpc>
              <a:spcBef>
                <a:spcPts val="220"/>
              </a:spcBef>
            </a:pPr>
            <a:r>
              <a:rPr lang="en-US" sz="2400" dirty="0"/>
              <a:t>A Pareto Chart is a graph that indicates the frequency of defects, as well as their cumulative impact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90800"/>
            <a:ext cx="6705600" cy="408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85" dirty="0">
                <a:solidFill>
                  <a:srgbClr val="B8E6CB"/>
                </a:solidFill>
                <a:latin typeface="Arial"/>
                <a:cs typeface="Arial"/>
              </a:rPr>
              <a:t>Two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30" dirty="0">
                <a:solidFill>
                  <a:srgbClr val="B8E6CB"/>
                </a:solidFill>
                <a:latin typeface="Arial"/>
                <a:cs typeface="Arial"/>
              </a:rPr>
              <a:t>Way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5" dirty="0">
                <a:solidFill>
                  <a:srgbClr val="B8E6CB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51902" y="1649387"/>
            <a:ext cx="817118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07670" marR="5080" indent="-395605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display of counts for two categorical variables in which the rows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columns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second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23965" y="2719413"/>
            <a:ext cx="8997950" cy="2883535"/>
            <a:chOff x="1623965" y="2719413"/>
            <a:chExt cx="8997950" cy="28835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965" y="2719413"/>
              <a:ext cx="8997950" cy="28832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925" y="2781373"/>
              <a:ext cx="8820149" cy="27054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66874" y="2762323"/>
              <a:ext cx="8858250" cy="2743835"/>
            </a:xfrm>
            <a:custGeom>
              <a:avLst/>
              <a:gdLst/>
              <a:ahLst/>
              <a:cxnLst/>
              <a:rect l="l" t="t" r="r" b="b"/>
              <a:pathLst>
                <a:path w="8858250" h="2743835">
                  <a:moveTo>
                    <a:pt x="0" y="0"/>
                  </a:moveTo>
                  <a:lnTo>
                    <a:pt x="8858249" y="0"/>
                  </a:lnTo>
                  <a:lnTo>
                    <a:pt x="8858249" y="2743528"/>
                  </a:lnTo>
                  <a:lnTo>
                    <a:pt x="0" y="274352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4546" y="1394737"/>
            <a:ext cx="7929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alibri"/>
                <a:cs typeface="Calibri"/>
              </a:rPr>
              <a:t>Data</a:t>
            </a:r>
            <a:r>
              <a:rPr sz="2400" b="1" i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refers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to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facts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collected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together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for</a:t>
            </a:r>
            <a:r>
              <a:rPr sz="2400" b="1" i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reference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or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65" dirty="0">
                <a:solidFill>
                  <a:srgbClr val="B8E6CB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7074" y="2258292"/>
            <a:ext cx="7918778" cy="34384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Segmented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B8E6CB"/>
                </a:solidFill>
                <a:latin typeface="Arial"/>
                <a:cs typeface="Arial"/>
              </a:rPr>
              <a:t>Bar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B8E6CB"/>
                </a:solidFill>
                <a:latin typeface="Arial"/>
                <a:cs typeface="Arial"/>
              </a:rPr>
              <a:t>Chart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1815" y="1492287"/>
            <a:ext cx="95796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31140" marR="5080" indent="-219075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Also known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b="1" spc="-5" dirty="0">
                <a:latin typeface="Calibri"/>
                <a:cs typeface="Calibri"/>
              </a:rPr>
              <a:t>stacked bar </a:t>
            </a:r>
            <a:r>
              <a:rPr sz="2400" b="1" dirty="0">
                <a:latin typeface="Calibri"/>
                <a:cs typeface="Calibri"/>
              </a:rPr>
              <a:t>chart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one categorical variable is represented on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x-axis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while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second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 variable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 denoted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bars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6165" y="2467175"/>
            <a:ext cx="6421819" cy="3885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10"/>
              </a:spcBef>
            </a:pP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Clustered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B8E6CB"/>
                </a:solidFill>
                <a:latin typeface="Arial"/>
                <a:cs typeface="Arial"/>
              </a:rPr>
              <a:t>Bar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B8E6CB"/>
                </a:solidFill>
                <a:latin typeface="Arial"/>
                <a:cs typeface="Arial"/>
              </a:rPr>
              <a:t>Chart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3731" y="1492287"/>
            <a:ext cx="8667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combination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9667" y="2240017"/>
            <a:ext cx="5893379" cy="39558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For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Numerical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B8E6CB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5724" y="1522777"/>
            <a:ext cx="5118100" cy="22324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Numerical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visualized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endParaRPr sz="2400" dirty="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Frequency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Tables.</a:t>
            </a:r>
            <a:endParaRPr sz="2400" dirty="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Histograms.</a:t>
            </a:r>
            <a:endParaRPr sz="2400" dirty="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Dot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Plots</a:t>
            </a:r>
            <a:r>
              <a:rPr sz="2400" spc="-5" dirty="0" smtClean="0">
                <a:latin typeface="Calibri"/>
                <a:cs typeface="Calibri"/>
              </a:rPr>
              <a:t>.</a:t>
            </a:r>
            <a:endParaRPr lang="en-US" sz="2400" spc="-5" dirty="0" smtClean="0">
              <a:latin typeface="Calibri"/>
              <a:cs typeface="Calibri"/>
            </a:endParaRPr>
          </a:p>
          <a:p>
            <a:pPr marL="767715" lvl="1" indent="-298450">
              <a:lnSpc>
                <a:spcPts val="2850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lang="en-US" sz="2400" spc="-5" dirty="0" smtClean="0">
                <a:latin typeface="Calibri"/>
                <a:cs typeface="Calibri"/>
              </a:rPr>
              <a:t>Line Graph</a:t>
            </a:r>
            <a:endParaRPr sz="2400" dirty="0">
              <a:latin typeface="Calibri"/>
              <a:cs typeface="Calibri"/>
            </a:endParaRPr>
          </a:p>
          <a:p>
            <a:pPr marL="767715" lvl="1" indent="-298450">
              <a:lnSpc>
                <a:spcPts val="2865"/>
              </a:lnSpc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Scatter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Plots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Frequency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B8E6CB"/>
                </a:solidFill>
                <a:latin typeface="Arial"/>
                <a:cs typeface="Arial"/>
              </a:rPr>
              <a:t>Distribution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5" dirty="0">
                <a:solidFill>
                  <a:srgbClr val="B8E6CB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7290" y="1504074"/>
            <a:ext cx="966724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alibri"/>
                <a:cs typeface="Calibri"/>
              </a:rPr>
              <a:t>This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is </a:t>
            </a:r>
            <a:r>
              <a:rPr sz="2400" b="1" i="1" dirty="0">
                <a:latin typeface="Calibri"/>
                <a:cs typeface="Calibri"/>
              </a:rPr>
              <a:t>a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count of the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frequency with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which each value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occurs in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the data set.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Calibri"/>
              <a:cs typeface="Calibri"/>
            </a:endParaRPr>
          </a:p>
          <a:p>
            <a:pPr marL="412750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Ex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Sam's team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scored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following numbers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goals 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recent games</a:t>
            </a:r>
            <a:endParaRPr sz="2400">
              <a:latin typeface="Calibri"/>
              <a:cs typeface="Calibri"/>
            </a:endParaRPr>
          </a:p>
          <a:p>
            <a:pPr marL="3246755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3, 1,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2, 1,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3, 2,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3, 4,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5, 4,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2, 2,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53851" y="3090156"/>
            <a:ext cx="3244850" cy="3515360"/>
            <a:chOff x="4453851" y="3090156"/>
            <a:chExt cx="3244850" cy="35153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3851" y="3090156"/>
              <a:ext cx="3244558" cy="35151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5810" y="3152115"/>
              <a:ext cx="3066757" cy="33373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96760" y="3133065"/>
              <a:ext cx="3105150" cy="3375660"/>
            </a:xfrm>
            <a:custGeom>
              <a:avLst/>
              <a:gdLst/>
              <a:ahLst/>
              <a:cxnLst/>
              <a:rect l="l" t="t" r="r" b="b"/>
              <a:pathLst>
                <a:path w="3105150" h="3375659">
                  <a:moveTo>
                    <a:pt x="0" y="0"/>
                  </a:moveTo>
                  <a:lnTo>
                    <a:pt x="3104857" y="0"/>
                  </a:lnTo>
                  <a:lnTo>
                    <a:pt x="3104857" y="3375454"/>
                  </a:lnTo>
                  <a:lnTo>
                    <a:pt x="0" y="337545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80229" y="3815445"/>
            <a:ext cx="27031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i="1" spc="-5" dirty="0">
                <a:latin typeface="Calibri"/>
                <a:cs typeface="Calibri"/>
              </a:rPr>
              <a:t>What</a:t>
            </a:r>
            <a:r>
              <a:rPr sz="1800" b="1" i="1" spc="-3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interesting</a:t>
            </a:r>
            <a:r>
              <a:rPr sz="1800" b="1" i="1" spc="-3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insights</a:t>
            </a:r>
            <a:r>
              <a:rPr sz="1800" b="1" i="1" spc="-3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do </a:t>
            </a:r>
            <a:r>
              <a:rPr sz="1800" b="1" i="1" spc="-39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you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get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from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this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table?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1730" y="3858562"/>
            <a:ext cx="31184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3525" algn="l"/>
                <a:tab pos="264795" algn="l"/>
              </a:tabLst>
            </a:pPr>
            <a:r>
              <a:rPr sz="1800" b="1" i="1" spc="-5" dirty="0">
                <a:latin typeface="Calibri"/>
                <a:cs typeface="Calibri"/>
              </a:rPr>
              <a:t>Getting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two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goals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most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often</a:t>
            </a:r>
            <a:endParaRPr sz="18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63525" algn="l"/>
                <a:tab pos="264795" algn="l"/>
              </a:tabLst>
            </a:pPr>
            <a:r>
              <a:rPr sz="1800" b="1" i="1" spc="-5" dirty="0">
                <a:latin typeface="Calibri"/>
                <a:cs typeface="Calibri"/>
              </a:rPr>
              <a:t>Only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once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did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they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get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5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goals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20" dirty="0">
                <a:solidFill>
                  <a:srgbClr val="B8E6CB"/>
                </a:solidFill>
                <a:latin typeface="Arial"/>
                <a:cs typeface="Arial"/>
              </a:rPr>
              <a:t>Histogram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0319" y="1504074"/>
            <a:ext cx="9178925" cy="222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 algn="ctr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Calibri"/>
                <a:cs typeface="Calibri"/>
              </a:rPr>
              <a:t>A</a:t>
            </a:r>
            <a:r>
              <a:rPr sz="2400" b="1" i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graphical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display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of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data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using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bars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of</a:t>
            </a:r>
            <a:r>
              <a:rPr sz="2400" b="1" i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different</a:t>
            </a:r>
            <a:r>
              <a:rPr sz="2400" b="1" i="1" spc="-1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heights.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 dirty="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Bar Chart,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histogram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groups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numbers into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b="1" spc="-5" dirty="0" smtClean="0">
                <a:latin typeface="Calibri"/>
                <a:cs typeface="Calibri"/>
              </a:rPr>
              <a:t>ranges</a:t>
            </a:r>
            <a:r>
              <a:rPr lang="en-US" sz="2400" b="1" spc="-5" dirty="0">
                <a:latin typeface="Calibri"/>
                <a:cs typeface="Calibri"/>
              </a:rPr>
              <a:t> </a:t>
            </a:r>
            <a:r>
              <a:rPr lang="en-US" sz="2400" b="1" spc="-5" dirty="0" smtClean="0">
                <a:latin typeface="Calibri"/>
                <a:cs typeface="Calibri"/>
              </a:rPr>
              <a:t>and is used for quantitative data</a:t>
            </a:r>
            <a:r>
              <a:rPr sz="2400" b="1" spc="-5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310515" indent="-298450">
              <a:lnSpc>
                <a:spcPts val="2850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height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 bar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shows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many fall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 range.</a:t>
            </a:r>
            <a:endParaRPr sz="2400" dirty="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These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ranges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“bins”.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size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decided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you!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14800" y="3727760"/>
            <a:ext cx="4581525" cy="3184830"/>
            <a:chOff x="3933264" y="3413054"/>
            <a:chExt cx="4581525" cy="32194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3264" y="3413054"/>
              <a:ext cx="4580988" cy="3219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223" y="3475013"/>
              <a:ext cx="4403187" cy="30413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76173" y="3455962"/>
              <a:ext cx="4441825" cy="3079750"/>
            </a:xfrm>
            <a:custGeom>
              <a:avLst/>
              <a:gdLst/>
              <a:ahLst/>
              <a:cxnLst/>
              <a:rect l="l" t="t" r="r" b="b"/>
              <a:pathLst>
                <a:path w="4441825" h="3079750">
                  <a:moveTo>
                    <a:pt x="0" y="0"/>
                  </a:moveTo>
                  <a:lnTo>
                    <a:pt x="4441287" y="0"/>
                  </a:lnTo>
                  <a:lnTo>
                    <a:pt x="4441287" y="3079477"/>
                  </a:lnTo>
                  <a:lnTo>
                    <a:pt x="0" y="307947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120" dirty="0">
                <a:solidFill>
                  <a:srgbClr val="B8E6CB"/>
                </a:solidFill>
                <a:latin typeface="Arial"/>
                <a:cs typeface="Arial"/>
              </a:rPr>
              <a:t>Dot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B8E6CB"/>
                </a:solidFill>
                <a:latin typeface="Arial"/>
                <a:cs typeface="Arial"/>
              </a:rPr>
              <a:t>Plots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6090" y="1504074"/>
            <a:ext cx="6235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latin typeface="Calibri"/>
                <a:cs typeface="Calibri"/>
              </a:rPr>
              <a:t>Same</a:t>
            </a:r>
            <a:r>
              <a:rPr sz="2400" b="1" i="1" spc="-2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as</a:t>
            </a:r>
            <a:r>
              <a:rPr sz="2400" b="1" i="1" spc="-2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histogram,</a:t>
            </a:r>
            <a:r>
              <a:rPr sz="2400" b="1" i="1" spc="-2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just</a:t>
            </a:r>
            <a:r>
              <a:rPr sz="2400" b="1" i="1" spc="-15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different</a:t>
            </a:r>
            <a:r>
              <a:rPr sz="2400" b="1" i="1" spc="-2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representation.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234" y="2118041"/>
            <a:ext cx="6359910" cy="39516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lang="en-US" sz="2800" b="1" spc="120" dirty="0" smtClean="0">
                <a:solidFill>
                  <a:srgbClr val="B8E6CB"/>
                </a:solidFill>
                <a:latin typeface="Arial"/>
                <a:cs typeface="Arial"/>
              </a:rPr>
              <a:t>Line Graph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6090" y="1504074"/>
            <a:ext cx="6235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i="1" spc="-5" dirty="0" smtClean="0">
                <a:latin typeface="Calibri"/>
                <a:cs typeface="Calibri"/>
              </a:rPr>
              <a:t>Tells us about how a quantity changes over time</a:t>
            </a:r>
            <a:r>
              <a:rPr sz="2400" b="1" i="1" spc="-5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76923"/>
            <a:ext cx="7660518" cy="464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4583" y="464162"/>
            <a:ext cx="10609580" cy="857885"/>
            <a:chOff x="744583" y="464162"/>
            <a:chExt cx="10609580" cy="857885"/>
          </a:xfrm>
        </p:grpSpPr>
        <p:sp>
          <p:nvSpPr>
            <p:cNvPr id="3" name="object 3"/>
            <p:cNvSpPr/>
            <p:nvPr/>
          </p:nvSpPr>
          <p:spPr>
            <a:xfrm>
              <a:off x="838200" y="707069"/>
              <a:ext cx="10515600" cy="615315"/>
            </a:xfrm>
            <a:custGeom>
              <a:avLst/>
              <a:gdLst/>
              <a:ahLst/>
              <a:cxnLst/>
              <a:rect l="l" t="t" r="r" b="b"/>
              <a:pathLst>
                <a:path w="10515600" h="615315">
                  <a:moveTo>
                    <a:pt x="10515599" y="614911"/>
                  </a:moveTo>
                  <a:lnTo>
                    <a:pt x="0" y="614911"/>
                  </a:lnTo>
                  <a:lnTo>
                    <a:pt x="0" y="0"/>
                  </a:lnTo>
                  <a:lnTo>
                    <a:pt x="10515599" y="0"/>
                  </a:lnTo>
                  <a:lnTo>
                    <a:pt x="10515599" y="614911"/>
                  </a:lnTo>
                  <a:close/>
                </a:path>
              </a:pathLst>
            </a:custGeom>
            <a:solidFill>
              <a:srgbClr val="366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583" y="464162"/>
              <a:ext cx="10609216" cy="19923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00981" y="861121"/>
            <a:ext cx="37865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b="1" spc="145" dirty="0">
                <a:solidFill>
                  <a:srgbClr val="B8E6CB"/>
                </a:solidFill>
                <a:latin typeface="Arial"/>
                <a:cs typeface="Arial"/>
              </a:rPr>
              <a:t>Do</a:t>
            </a:r>
            <a:r>
              <a:rPr sz="2800" b="1" spc="75" dirty="0">
                <a:solidFill>
                  <a:srgbClr val="B8E6CB"/>
                </a:solidFill>
                <a:latin typeface="Arial"/>
                <a:cs typeface="Arial"/>
              </a:rPr>
              <a:t>t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65" dirty="0">
                <a:solidFill>
                  <a:srgbClr val="B8E6CB"/>
                </a:solidFill>
                <a:latin typeface="Arial"/>
                <a:cs typeface="Arial"/>
              </a:rPr>
              <a:t>plots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330" dirty="0">
                <a:solidFill>
                  <a:srgbClr val="B8E6CB"/>
                </a:solidFill>
                <a:latin typeface="Arial"/>
                <a:cs typeface="Arial"/>
              </a:rPr>
              <a:t>a</a:t>
            </a:r>
            <a:r>
              <a:rPr sz="3600" b="1" i="1" spc="-592" baseline="-28935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sz="2800" b="1" spc="-85" dirty="0">
                <a:solidFill>
                  <a:srgbClr val="B8E6CB"/>
                </a:solidFill>
                <a:latin typeface="Arial"/>
                <a:cs typeface="Arial"/>
              </a:rPr>
              <a:t>n</a:t>
            </a:r>
            <a:r>
              <a:rPr sz="2800" b="1" spc="-80" dirty="0">
                <a:solidFill>
                  <a:srgbClr val="B8E6CB"/>
                </a:solidFill>
                <a:latin typeface="Arial"/>
                <a:cs typeface="Arial"/>
              </a:rPr>
              <a:t>d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5" dirty="0">
                <a:solidFill>
                  <a:srgbClr val="B8E6CB"/>
                </a:solidFill>
                <a:latin typeface="Arial"/>
                <a:cs typeface="Arial"/>
              </a:rPr>
              <a:t>Outliers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0319" y="1434827"/>
            <a:ext cx="9057640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10515" marR="5080" indent="-298450">
              <a:lnSpc>
                <a:spcPts val="2850"/>
              </a:lnSpc>
              <a:spcBef>
                <a:spcPts val="22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Outliers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the data points that fall outside the general range of other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observations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745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Outliers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bad,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problems..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Dot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plots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help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outliers!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1098" y="2988223"/>
            <a:ext cx="5809607" cy="36586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60" dirty="0">
                <a:solidFill>
                  <a:srgbClr val="B8E6CB"/>
                </a:solidFill>
                <a:latin typeface="Arial"/>
                <a:cs typeface="Arial"/>
              </a:rPr>
              <a:t>Advance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Visualization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65" dirty="0">
                <a:solidFill>
                  <a:srgbClr val="B8E6CB"/>
                </a:solidFill>
                <a:latin typeface="Arial"/>
                <a:cs typeface="Arial"/>
              </a:rPr>
              <a:t>Techniques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7757" y="1322385"/>
            <a:ext cx="9976485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ts val="2745"/>
              </a:lnSpc>
              <a:buFont typeface="Arial" panose="020B0604020202020204" pitchFamily="34" charset="0"/>
              <a:buChar char="•"/>
              <a:tabLst>
                <a:tab pos="310515" algn="l"/>
                <a:tab pos="311150" algn="l"/>
              </a:tabLst>
            </a:pPr>
            <a:r>
              <a:rPr sz="2400" b="1" spc="-5" dirty="0" smtClean="0">
                <a:latin typeface="Calibri"/>
                <a:cs typeface="Calibri"/>
              </a:rPr>
              <a:t>Drill</a:t>
            </a:r>
            <a:r>
              <a:rPr sz="2400" b="1" spc="-45" dirty="0" smtClean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Down</a:t>
            </a:r>
            <a:endParaRPr sz="2400" dirty="0">
              <a:latin typeface="Calibri"/>
              <a:cs typeface="Calibri"/>
            </a:endParaRPr>
          </a:p>
          <a:p>
            <a:pPr marL="767715" marR="5080" lvl="1" indent="-298450">
              <a:lnSpc>
                <a:spcPts val="2850"/>
              </a:lnSpc>
              <a:spcBef>
                <a:spcPts val="105"/>
              </a:spcBef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The user can drill down the visualization to display further visualizations </a:t>
            </a:r>
            <a:r>
              <a:rPr sz="2400" dirty="0">
                <a:latin typeface="Calibri"/>
                <a:cs typeface="Calibri"/>
              </a:rPr>
              <a:t>at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subsequent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levels of detail.</a:t>
            </a:r>
            <a:endParaRPr sz="2400" dirty="0">
              <a:latin typeface="Calibri"/>
              <a:cs typeface="Calibri"/>
            </a:endParaRPr>
          </a:p>
          <a:p>
            <a:pPr marL="310515" indent="-298450">
              <a:lnSpc>
                <a:spcPts val="2745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latin typeface="Calibri"/>
                <a:cs typeface="Calibri"/>
              </a:rPr>
              <a:t>Interactive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Visualization</a:t>
            </a:r>
            <a:endParaRPr sz="2400" dirty="0">
              <a:latin typeface="Calibri"/>
              <a:cs typeface="Calibri"/>
            </a:endParaRPr>
          </a:p>
          <a:p>
            <a:pPr marL="767715" marR="646430" lvl="1" indent="-298450">
              <a:lnSpc>
                <a:spcPts val="2850"/>
              </a:lnSpc>
              <a:spcBef>
                <a:spcPts val="105"/>
              </a:spcBef>
              <a:buFont typeface="Lucida Sans Unicode"/>
              <a:buChar char="▪"/>
              <a:tabLst>
                <a:tab pos="767715" algn="l"/>
                <a:tab pos="768350" algn="l"/>
              </a:tabLst>
            </a:pPr>
            <a:r>
              <a:rPr sz="2400" spc="-5" dirty="0">
                <a:latin typeface="Calibri"/>
                <a:cs typeface="Calibri"/>
              </a:rPr>
              <a:t>The user can see isolated data visualization of his choice 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complex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visualization.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60" dirty="0">
                <a:solidFill>
                  <a:srgbClr val="B8E6CB"/>
                </a:solidFill>
                <a:latin typeface="Arial"/>
                <a:cs typeface="Arial"/>
              </a:rPr>
              <a:t>Drill</a:t>
            </a:r>
            <a:r>
              <a:rPr sz="2800" b="1" spc="-5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20" dirty="0">
                <a:solidFill>
                  <a:srgbClr val="B8E6CB"/>
                </a:solidFill>
                <a:latin typeface="Arial"/>
                <a:cs typeface="Arial"/>
              </a:rPr>
              <a:t>Down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1" y="1600200"/>
            <a:ext cx="10058400" cy="4531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145" dirty="0">
                <a:solidFill>
                  <a:srgbClr val="B8E6CB"/>
                </a:solidFill>
                <a:latin typeface="Arial"/>
                <a:cs typeface="Arial"/>
              </a:rPr>
              <a:t>Cases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B8E6CB"/>
                </a:solidFill>
                <a:latin typeface="Arial"/>
                <a:cs typeface="Arial"/>
              </a:rPr>
              <a:t>and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533" y="1504074"/>
            <a:ext cx="10104120" cy="4077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Case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experimental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collected.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Variable</a:t>
            </a:r>
            <a:r>
              <a:rPr sz="2400" b="1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: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Characteristic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take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values.</a:t>
            </a:r>
            <a:endParaRPr sz="2400">
              <a:latin typeface="Calibri"/>
              <a:cs typeface="Calibri"/>
            </a:endParaRPr>
          </a:p>
          <a:p>
            <a:pPr marL="424815">
              <a:lnSpc>
                <a:spcPct val="100000"/>
              </a:lnSpc>
              <a:spcBef>
                <a:spcPts val="2800"/>
              </a:spcBef>
            </a:pPr>
            <a:r>
              <a:rPr sz="2800" b="1" u="heavy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libri"/>
              <a:cs typeface="Calibri"/>
            </a:endParaRPr>
          </a:p>
          <a:p>
            <a:pPr marL="424815" marR="5080" algn="just">
              <a:lnSpc>
                <a:spcPts val="285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researcher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wants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dogs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dirty="0">
                <a:latin typeface="Calibri"/>
                <a:cs typeface="Calibri"/>
              </a:rPr>
              <a:t> 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canned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food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body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mass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indexes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(BMI)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dogs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fed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hard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food. They collect BMI data from 50 dogs who eat only canned food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50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dogs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 eat only hard food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libri"/>
              <a:cs typeface="Calibri"/>
            </a:endParaRPr>
          </a:p>
          <a:p>
            <a:pPr marL="42481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cases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dogs.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variables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type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food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BMI.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20" dirty="0">
                <a:solidFill>
                  <a:srgbClr val="B8E6CB"/>
                </a:solidFill>
                <a:latin typeface="Arial"/>
                <a:cs typeface="Arial"/>
              </a:rPr>
              <a:t>Interactive</a:t>
            </a: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 Visualization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8305800" cy="4672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4583" y="464162"/>
            <a:ext cx="10609580" cy="829944"/>
            <a:chOff x="744583" y="464162"/>
            <a:chExt cx="10609580" cy="829944"/>
          </a:xfrm>
        </p:grpSpPr>
        <p:sp>
          <p:nvSpPr>
            <p:cNvPr id="3" name="object 3"/>
            <p:cNvSpPr/>
            <p:nvPr/>
          </p:nvSpPr>
          <p:spPr>
            <a:xfrm>
              <a:off x="838200" y="678811"/>
              <a:ext cx="10515600" cy="615315"/>
            </a:xfrm>
            <a:custGeom>
              <a:avLst/>
              <a:gdLst/>
              <a:ahLst/>
              <a:cxnLst/>
              <a:rect l="l" t="t" r="r" b="b"/>
              <a:pathLst>
                <a:path w="10515600" h="615315">
                  <a:moveTo>
                    <a:pt x="10515599" y="614911"/>
                  </a:moveTo>
                  <a:lnTo>
                    <a:pt x="0" y="614911"/>
                  </a:lnTo>
                  <a:lnTo>
                    <a:pt x="0" y="0"/>
                  </a:lnTo>
                  <a:lnTo>
                    <a:pt x="10515599" y="0"/>
                  </a:lnTo>
                  <a:lnTo>
                    <a:pt x="10515599" y="614911"/>
                  </a:lnTo>
                  <a:close/>
                </a:path>
              </a:pathLst>
            </a:custGeom>
            <a:solidFill>
              <a:srgbClr val="366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583" y="464162"/>
              <a:ext cx="10609216" cy="19923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75015" y="832863"/>
            <a:ext cx="20396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="1" spc="-355" dirty="0" smtClean="0">
                <a:solidFill>
                  <a:srgbClr val="B8E6CB"/>
                </a:solidFill>
                <a:latin typeface="Arial"/>
                <a:cs typeface="Arial"/>
              </a:rPr>
              <a:t>Assignment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724" y="1394231"/>
            <a:ext cx="9763760" cy="26417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Read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article</a:t>
            </a:r>
          </a:p>
          <a:p>
            <a:pPr marL="300990" algn="ctr">
              <a:lnSpc>
                <a:spcPts val="2850"/>
              </a:lnSpc>
            </a:pP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How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to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Choose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the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Right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Chart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and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Graph for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Your</a:t>
            </a:r>
            <a:r>
              <a:rPr sz="2400" b="1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310515" indent="-298450">
              <a:lnSpc>
                <a:spcPts val="2850"/>
              </a:lnSpc>
              <a:buFont typeface="Lucida Sans Unicode"/>
              <a:buChar char="▪"/>
              <a:tabLst>
                <a:tab pos="310515" algn="l"/>
                <a:tab pos="311150" algn="l"/>
              </a:tabLst>
            </a:pPr>
            <a:r>
              <a:rPr sz="2400" spc="-5" dirty="0">
                <a:latin typeface="Calibri"/>
                <a:cs typeface="Calibri"/>
              </a:rPr>
              <a:t>Explore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visualization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catalogue</a:t>
            </a:r>
            <a:endParaRPr sz="2400" dirty="0">
              <a:latin typeface="Calibri"/>
              <a:cs typeface="Calibri"/>
            </a:endParaRPr>
          </a:p>
          <a:p>
            <a:pPr marL="309880" algn="ctr">
              <a:lnSpc>
                <a:spcPts val="2850"/>
              </a:lnSpc>
            </a:pP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The</a:t>
            </a:r>
            <a:r>
              <a:rPr sz="2400" b="1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Data</a:t>
            </a:r>
            <a:r>
              <a:rPr sz="2400" b="1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Visualisation</a:t>
            </a:r>
            <a:r>
              <a:rPr sz="2400" b="1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b="1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4"/>
              </a:rPr>
              <a:t>Catalogue</a:t>
            </a:r>
            <a:endParaRPr sz="2400" dirty="0">
              <a:latin typeface="Calibri"/>
              <a:cs typeface="Calibri"/>
            </a:endParaRPr>
          </a:p>
          <a:p>
            <a:pPr marL="310515" marR="5080" indent="-298450">
              <a:lnSpc>
                <a:spcPts val="2850"/>
              </a:lnSpc>
              <a:spcBef>
                <a:spcPts val="105"/>
              </a:spcBef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Bonus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marks </a:t>
            </a:r>
            <a:r>
              <a:rPr sz="2400" b="1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Can you try to create drill down visualization for some data 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visualization tool of your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choice</a:t>
            </a:r>
            <a:r>
              <a:rPr sz="2400" spc="-5" dirty="0" smtClean="0">
                <a:latin typeface="Calibri"/>
                <a:cs typeface="Calibri"/>
              </a:rPr>
              <a:t>?</a:t>
            </a:r>
            <a:endParaRPr lang="en-US" sz="2400" spc="-5" dirty="0" smtClean="0">
              <a:latin typeface="Calibri"/>
              <a:cs typeface="Calibri"/>
            </a:endParaRPr>
          </a:p>
          <a:p>
            <a:pPr marL="310515" marR="5080" indent="-298450">
              <a:lnSpc>
                <a:spcPts val="2850"/>
              </a:lnSpc>
              <a:spcBef>
                <a:spcPts val="105"/>
              </a:spcBef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lang="en-US" sz="2400" spc="-5" dirty="0" smtClean="0">
                <a:latin typeface="Calibri"/>
                <a:cs typeface="Calibri"/>
              </a:rPr>
              <a:t>Please submit the drill down visualization to google classroom.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Some</a:t>
            </a:r>
            <a:r>
              <a:rPr spc="-25" dirty="0"/>
              <a:t> </a:t>
            </a:r>
            <a:r>
              <a:rPr spc="-5" dirty="0"/>
              <a:t>Terminologies</a:t>
            </a:r>
            <a:r>
              <a:rPr spc="-25" dirty="0"/>
              <a:t> </a:t>
            </a:r>
            <a:r>
              <a:rPr spc="-5" dirty="0"/>
              <a:t>Used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Statistics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Population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254" dirty="0">
                <a:solidFill>
                  <a:srgbClr val="B8E6CB"/>
                </a:solidFill>
                <a:latin typeface="Arial"/>
                <a:cs typeface="Arial"/>
              </a:rPr>
              <a:t>v</a:t>
            </a:r>
            <a:r>
              <a:rPr sz="2800" b="1" spc="-250" dirty="0">
                <a:solidFill>
                  <a:srgbClr val="B8E6CB"/>
                </a:solidFill>
                <a:latin typeface="Arial"/>
                <a:cs typeface="Arial"/>
              </a:rPr>
              <a:t>s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Sample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4637" y="1686287"/>
            <a:ext cx="7613283" cy="40131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8656" y="5586024"/>
            <a:ext cx="811974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83230" marR="5080" indent="-2971165">
              <a:lnSpc>
                <a:spcPts val="2850"/>
              </a:lnSpc>
              <a:spcBef>
                <a:spcPts val="220"/>
              </a:spcBef>
            </a:pPr>
            <a:r>
              <a:rPr sz="2400" b="1" i="1" spc="-5" dirty="0">
                <a:solidFill>
                  <a:srgbClr val="375523"/>
                </a:solidFill>
                <a:latin typeface="Calibri"/>
                <a:cs typeface="Calibri"/>
              </a:rPr>
              <a:t>Practically impossible to collect data from the entire population, </a:t>
            </a:r>
            <a:r>
              <a:rPr sz="2400" b="1" i="1" spc="-53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375523"/>
                </a:solidFill>
                <a:latin typeface="Calibri"/>
                <a:cs typeface="Calibri"/>
              </a:rPr>
              <a:t>hence</a:t>
            </a:r>
            <a:r>
              <a:rPr sz="2400" b="1" i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375523"/>
                </a:solidFill>
                <a:latin typeface="Calibri"/>
                <a:cs typeface="Calibri"/>
              </a:rPr>
              <a:t>we sample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Population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14" dirty="0">
                <a:solidFill>
                  <a:srgbClr val="B8E6CB"/>
                </a:solidFill>
                <a:latin typeface="Arial"/>
                <a:cs typeface="Arial"/>
              </a:rPr>
              <a:t>Vs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Sample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533" y="1504074"/>
            <a:ext cx="923226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indent="-298450">
              <a:lnSpc>
                <a:spcPts val="2865"/>
              </a:lnSpc>
              <a:spcBef>
                <a:spcPts val="100"/>
              </a:spcBef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Population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entire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cases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50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Sample</a:t>
            </a:r>
            <a:r>
              <a:rPr sz="2400" b="1" spc="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subset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population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collected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50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Statistic</a:t>
            </a:r>
            <a:r>
              <a:rPr sz="2400" b="1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measure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concerning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(e.g.,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mean)</a:t>
            </a:r>
            <a:endParaRPr sz="2400">
              <a:latin typeface="Calibri"/>
              <a:cs typeface="Calibri"/>
            </a:endParaRPr>
          </a:p>
          <a:p>
            <a:pPr marL="310515" indent="-298450">
              <a:lnSpc>
                <a:spcPts val="2865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Parameter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measure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concerning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population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(e.g.,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population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Example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4034" y="1504074"/>
            <a:ext cx="9470390" cy="23209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algn="just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You want to find the </a:t>
            </a:r>
            <a:r>
              <a:rPr sz="2400" dirty="0">
                <a:latin typeface="Calibri"/>
                <a:cs typeface="Calibri"/>
              </a:rPr>
              <a:t>average </a:t>
            </a:r>
            <a:r>
              <a:rPr sz="2400" spc="-5" dirty="0">
                <a:latin typeface="Calibri"/>
                <a:cs typeface="Calibri"/>
              </a:rPr>
              <a:t>shirt size of your class fellows for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upcoming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party. You </a:t>
            </a:r>
            <a:r>
              <a:rPr sz="2400" dirty="0">
                <a:latin typeface="Calibri"/>
                <a:cs typeface="Calibri"/>
              </a:rPr>
              <a:t>ask </a:t>
            </a:r>
            <a:r>
              <a:rPr sz="2400" spc="-5" dirty="0">
                <a:latin typeface="Calibri"/>
                <a:cs typeface="Calibri"/>
              </a:rPr>
              <a:t>50 class fellows </a:t>
            </a:r>
            <a:r>
              <a:rPr sz="2400" dirty="0">
                <a:latin typeface="Calibri"/>
                <a:cs typeface="Calibri"/>
              </a:rPr>
              <a:t>about </a:t>
            </a:r>
            <a:r>
              <a:rPr sz="2400" spc="-5" dirty="0">
                <a:latin typeface="Calibri"/>
                <a:cs typeface="Calibri"/>
              </a:rPr>
              <a:t>their shirt size. What is the population?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 the sample in this case?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Calibri"/>
              <a:cs typeface="Calibri"/>
            </a:endParaRPr>
          </a:p>
          <a:p>
            <a:pPr marL="2544445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Population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Your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entire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2544445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Sample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50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mates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that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you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surveyed.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10"/>
              </a:spcBef>
            </a:pP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Population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B8E6CB"/>
                </a:solidFill>
                <a:latin typeface="Arial"/>
                <a:cs typeface="Arial"/>
              </a:rPr>
              <a:t>and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Sample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Mean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9120" y="1937048"/>
            <a:ext cx="6348489" cy="2859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310"/>
              </a:spcBef>
            </a:pPr>
            <a:r>
              <a:rPr sz="2800" b="1" spc="15" dirty="0">
                <a:solidFill>
                  <a:srgbClr val="B8E6CB"/>
                </a:solidFill>
                <a:latin typeface="Arial"/>
                <a:cs typeface="Arial"/>
              </a:rPr>
              <a:t>Bu</a:t>
            </a:r>
            <a:r>
              <a:rPr sz="2800" b="1" spc="10" dirty="0">
                <a:solidFill>
                  <a:srgbClr val="B8E6CB"/>
                </a:solidFill>
                <a:latin typeface="Arial"/>
                <a:cs typeface="Arial"/>
              </a:rPr>
              <a:t>t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185" dirty="0">
                <a:solidFill>
                  <a:srgbClr val="B8E6CB"/>
                </a:solidFill>
                <a:latin typeface="Arial"/>
                <a:cs typeface="Arial"/>
              </a:rPr>
              <a:t>Wha</a:t>
            </a:r>
            <a:r>
              <a:rPr sz="2800" b="1" spc="90" dirty="0">
                <a:solidFill>
                  <a:srgbClr val="B8E6CB"/>
                </a:solidFill>
                <a:latin typeface="Arial"/>
                <a:cs typeface="Arial"/>
              </a:rPr>
              <a:t>t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140" dirty="0">
                <a:solidFill>
                  <a:srgbClr val="B8E6CB"/>
                </a:solidFill>
                <a:latin typeface="Arial"/>
                <a:cs typeface="Arial"/>
              </a:rPr>
              <a:t>i</a:t>
            </a:r>
            <a:r>
              <a:rPr sz="2800" b="1" spc="-254" dirty="0">
                <a:solidFill>
                  <a:srgbClr val="B8E6CB"/>
                </a:solidFill>
                <a:latin typeface="Arial"/>
                <a:cs typeface="Arial"/>
              </a:rPr>
              <a:t>s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th</a:t>
            </a:r>
            <a:r>
              <a:rPr sz="2800" b="1" spc="40" dirty="0">
                <a:solidFill>
                  <a:srgbClr val="B8E6CB"/>
                </a:solidFill>
                <a:latin typeface="Arial"/>
                <a:cs typeface="Arial"/>
              </a:rPr>
              <a:t>e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75" dirty="0">
                <a:solidFill>
                  <a:srgbClr val="B8E6CB"/>
                </a:solidFill>
                <a:latin typeface="Arial"/>
                <a:cs typeface="Arial"/>
              </a:rPr>
              <a:t>Rea</a:t>
            </a: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l</a:t>
            </a:r>
            <a:r>
              <a:rPr sz="2800" b="1" spc="-1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B8E6CB"/>
                </a:solidFill>
                <a:latin typeface="Arial"/>
                <a:cs typeface="Arial"/>
              </a:rPr>
              <a:t>Us</a:t>
            </a: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200" dirty="0">
                <a:solidFill>
                  <a:srgbClr val="B8E6CB"/>
                </a:solidFill>
                <a:latin typeface="Arial"/>
                <a:cs typeface="Arial"/>
              </a:rPr>
              <a:t>Case?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5724" y="1504384"/>
            <a:ext cx="10173335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53365" marR="73660" indent="-241300">
              <a:lnSpc>
                <a:spcPts val="2850"/>
              </a:lnSpc>
              <a:spcBef>
                <a:spcPts val="220"/>
              </a:spcBef>
              <a:buFont typeface="Lucida Sans Unicode"/>
              <a:buChar char="▪"/>
              <a:tabLst>
                <a:tab pos="254000" algn="l"/>
              </a:tabLst>
            </a:pPr>
            <a:r>
              <a:rPr sz="2400" spc="-5" dirty="0">
                <a:latin typeface="Calibri"/>
                <a:cs typeface="Calibri"/>
              </a:rPr>
              <a:t>When dealing with machine learning problems, your dataset is the sample from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population.</a:t>
            </a:r>
            <a:endParaRPr sz="2400">
              <a:latin typeface="Calibri"/>
              <a:cs typeface="Calibri"/>
            </a:endParaRPr>
          </a:p>
          <a:p>
            <a:pPr marL="253365" marR="5080" indent="-241300">
              <a:lnSpc>
                <a:spcPts val="2850"/>
              </a:lnSpc>
              <a:buFont typeface="Lucida Sans Unicode"/>
              <a:buChar char="▪"/>
              <a:tabLst>
                <a:tab pos="254000" algn="l"/>
              </a:tabLst>
            </a:pPr>
            <a:r>
              <a:rPr sz="2400" spc="-5" dirty="0">
                <a:latin typeface="Calibri"/>
                <a:cs typeface="Calibri"/>
              </a:rPr>
              <a:t>This is why we say, the larger the dataset, the better because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we increase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sample size, we start </a:t>
            </a:r>
            <a:r>
              <a:rPr sz="2400" dirty="0">
                <a:latin typeface="Calibri"/>
                <a:cs typeface="Calibri"/>
              </a:rPr>
              <a:t>approaching </a:t>
            </a:r>
            <a:r>
              <a:rPr sz="2400" spc="-5" dirty="0">
                <a:latin typeface="Calibri"/>
                <a:cs typeface="Calibri"/>
              </a:rPr>
              <a:t>the population mean which is the true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5" dirty="0">
                <a:latin typeface="Calibri"/>
                <a:cs typeface="Calibri"/>
              </a:rPr>
              <a:t> facts.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60" dirty="0">
                <a:solidFill>
                  <a:srgbClr val="B8E6CB"/>
                </a:solidFill>
                <a:latin typeface="Arial"/>
                <a:cs typeface="Arial"/>
              </a:rPr>
              <a:t>Types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B8E6CB"/>
                </a:solidFill>
                <a:latin typeface="Arial"/>
                <a:cs typeface="Arial"/>
              </a:rPr>
              <a:t>of</a:t>
            </a:r>
            <a:r>
              <a:rPr sz="2800" b="1" spc="-20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B8E6CB"/>
                </a:solidFill>
                <a:latin typeface="Arial"/>
                <a:cs typeface="Arial"/>
              </a:rPr>
              <a:t>Statistics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6891" y="1883970"/>
            <a:ext cx="6593215" cy="3307006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55" dirty="0">
                <a:solidFill>
                  <a:srgbClr val="B8E6CB"/>
                </a:solidFill>
                <a:latin typeface="Arial"/>
                <a:cs typeface="Arial"/>
              </a:rPr>
              <a:t>Quiz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pc="-5" dirty="0"/>
              <a:t>The marketing department for </a:t>
            </a:r>
            <a:r>
              <a:rPr dirty="0"/>
              <a:t>a </a:t>
            </a:r>
            <a:r>
              <a:rPr spc="-5" dirty="0"/>
              <a:t>large retail chain wants to survey </a:t>
            </a:r>
            <a:r>
              <a:rPr spc="-5" dirty="0" smtClean="0"/>
              <a:t>their </a:t>
            </a:r>
            <a:r>
              <a:rPr spc="-5" dirty="0"/>
              <a:t>customers </a:t>
            </a:r>
            <a:r>
              <a:rPr dirty="0"/>
              <a:t> about a </a:t>
            </a:r>
            <a:r>
              <a:rPr spc="-5" dirty="0"/>
              <a:t>new </a:t>
            </a:r>
            <a:r>
              <a:rPr dirty="0"/>
              <a:t>advertising </a:t>
            </a:r>
            <a:r>
              <a:rPr spc="-5" dirty="0"/>
              <a:t>plan. They go into one of their largest New York City stores </a:t>
            </a:r>
            <a:r>
              <a:rPr spc="-530" dirty="0"/>
              <a:t> </a:t>
            </a:r>
            <a:r>
              <a:rPr spc="-5" dirty="0"/>
              <a:t>on </a:t>
            </a:r>
            <a:r>
              <a:rPr dirty="0"/>
              <a:t>a </a:t>
            </a:r>
            <a:r>
              <a:rPr spc="-5" dirty="0"/>
              <a:t>Tuesday morning </a:t>
            </a:r>
            <a:r>
              <a:rPr dirty="0"/>
              <a:t>and </a:t>
            </a:r>
            <a:r>
              <a:rPr spc="-5" dirty="0"/>
              <a:t>survey the first 50 people who make </a:t>
            </a:r>
            <a:r>
              <a:rPr dirty="0"/>
              <a:t>a </a:t>
            </a:r>
            <a:r>
              <a:rPr spc="-5" dirty="0"/>
              <a:t>purchase. Do you </a:t>
            </a:r>
            <a:r>
              <a:rPr spc="-530" dirty="0"/>
              <a:t> </a:t>
            </a:r>
            <a:r>
              <a:rPr spc="-5" dirty="0"/>
              <a:t>think</a:t>
            </a:r>
            <a:r>
              <a:rPr spc="-10" dirty="0"/>
              <a:t> </a:t>
            </a:r>
            <a:r>
              <a:rPr spc="-5" dirty="0"/>
              <a:t>there is </a:t>
            </a:r>
            <a:r>
              <a:rPr dirty="0"/>
              <a:t>a</a:t>
            </a:r>
            <a:r>
              <a:rPr spc="-5" dirty="0"/>
              <a:t> sampling bias in</a:t>
            </a:r>
            <a:r>
              <a:rPr spc="-10" dirty="0"/>
              <a:t> </a:t>
            </a:r>
            <a:r>
              <a:rPr spc="-5" dirty="0"/>
              <a:t>this survey? If no, why not?</a:t>
            </a:r>
            <a:r>
              <a:rPr spc="-10" dirty="0"/>
              <a:t> </a:t>
            </a:r>
            <a:r>
              <a:rPr spc="-5" dirty="0"/>
              <a:t>If yes, why?</a:t>
            </a:r>
          </a:p>
        </p:txBody>
      </p:sp>
      <p:sp>
        <p:nvSpPr>
          <p:cNvPr id="6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60" dirty="0">
                <a:solidFill>
                  <a:srgbClr val="B8E6CB"/>
                </a:solidFill>
                <a:latin typeface="Arial"/>
                <a:cs typeface="Arial"/>
              </a:rPr>
              <a:t>Types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70" dirty="0">
                <a:solidFill>
                  <a:srgbClr val="B8E6CB"/>
                </a:solidFill>
                <a:latin typeface="Arial"/>
                <a:cs typeface="Arial"/>
              </a:rPr>
              <a:t>of</a:t>
            </a:r>
            <a:r>
              <a:rPr sz="2800" b="1" spc="-2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7354" y="1571191"/>
            <a:ext cx="6537290" cy="36854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975" y="1365476"/>
            <a:ext cx="9954895" cy="383888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203700" marR="5080" indent="-4191635">
              <a:lnSpc>
                <a:spcPts val="2330"/>
              </a:lnSpc>
              <a:spcBef>
                <a:spcPts val="635"/>
              </a:spcBef>
            </a:pP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Deals with characteristics that can not be easily measured but can be </a:t>
            </a:r>
            <a:r>
              <a:rPr sz="2400" b="1" i="1" spc="-5" dirty="0" smtClean="0">
                <a:solidFill>
                  <a:srgbClr val="548135"/>
                </a:solidFill>
                <a:latin typeface="Calibri"/>
                <a:cs typeface="Calibri"/>
              </a:rPr>
              <a:t>observed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20" dirty="0">
                <a:solidFill>
                  <a:srgbClr val="B8E6CB"/>
                </a:solidFill>
                <a:latin typeface="Arial"/>
                <a:cs typeface="Arial"/>
              </a:rPr>
              <a:t>Qualitative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2019" y="2449575"/>
            <a:ext cx="3514090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Nominal</a:t>
            </a:r>
            <a:r>
              <a:rPr sz="2800" b="1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ts val="2850"/>
              </a:lnSpc>
              <a:spcBef>
                <a:spcPts val="150"/>
              </a:spcBef>
            </a:pPr>
            <a:r>
              <a:rPr sz="2400" b="1" spc="-5" dirty="0">
                <a:latin typeface="Calibri"/>
                <a:cs typeface="Calibri"/>
              </a:rPr>
              <a:t>Does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not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have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any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inherent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ordering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ranking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910" y="3966081"/>
            <a:ext cx="4211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Example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lang="en-US" sz="2400" b="1" spc="-5" dirty="0" smtClean="0">
                <a:latin typeface="Calibri"/>
                <a:cs typeface="Calibri"/>
              </a:rPr>
              <a:t>Gender</a:t>
            </a:r>
            <a:r>
              <a:rPr sz="2400" b="1" spc="-35" dirty="0" smtClean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(Male/Female)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5857" y="2449575"/>
            <a:ext cx="352679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Ordinal</a:t>
            </a:r>
            <a:r>
              <a:rPr sz="2800" b="1" u="heavy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Variables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400" b="1" spc="-5" dirty="0">
                <a:latin typeface="Calibri"/>
                <a:cs typeface="Calibri"/>
              </a:rPr>
              <a:t>Data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with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ordered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series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8084" y="3604131"/>
            <a:ext cx="336169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3060" marR="5080" indent="-340995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Calibri"/>
                <a:cs typeface="Calibri"/>
              </a:rPr>
              <a:t>Example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Customer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rating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(Good/Average/Bad)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2508423"/>
            <a:ext cx="83185" cy="3879850"/>
          </a:xfrm>
          <a:custGeom>
            <a:avLst/>
            <a:gdLst/>
            <a:ahLst/>
            <a:cxnLst/>
            <a:rect l="l" t="t" r="r" b="b"/>
            <a:pathLst>
              <a:path w="83185" h="3879850">
                <a:moveTo>
                  <a:pt x="0" y="0"/>
                </a:moveTo>
                <a:lnTo>
                  <a:pt x="83127" y="3879272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8975" y="1394737"/>
            <a:ext cx="82588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Deals</a:t>
            </a:r>
            <a:r>
              <a:rPr sz="2400" b="1" i="1" spc="-15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with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numbers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and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things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that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can</a:t>
            </a:r>
            <a:r>
              <a:rPr sz="2400" b="1" i="1" spc="-15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be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measured</a:t>
            </a:r>
            <a:r>
              <a:rPr sz="2400" b="1" i="1" spc="-10" dirty="0">
                <a:solidFill>
                  <a:srgbClr val="548135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548135"/>
                </a:solidFill>
                <a:latin typeface="Calibri"/>
                <a:cs typeface="Calibri"/>
              </a:rPr>
              <a:t>objectively.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30" dirty="0">
                <a:solidFill>
                  <a:srgbClr val="B8E6CB"/>
                </a:solidFill>
                <a:latin typeface="Arial"/>
                <a:cs typeface="Arial"/>
              </a:rPr>
              <a:t>Quantitative</a:t>
            </a:r>
            <a:r>
              <a:rPr sz="2800" b="1" spc="-1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16051" y="2449575"/>
            <a:ext cx="4244340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1685">
              <a:lnSpc>
                <a:spcPct val="99900"/>
              </a:lnSpc>
              <a:spcBef>
                <a:spcPts val="10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Discrete</a:t>
            </a:r>
            <a:r>
              <a:rPr sz="2800" b="1" u="heavy" spc="6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Variables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Holds finite number of possible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values.</a:t>
            </a:r>
            <a:r>
              <a:rPr sz="2400" b="1" spc="-25" dirty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103" y="4007801"/>
            <a:ext cx="944435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27065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Example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Weight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person</a:t>
            </a:r>
            <a:endParaRPr sz="2400" dirty="0">
              <a:latin typeface="Calibri"/>
              <a:cs typeface="Calibri"/>
            </a:endParaRPr>
          </a:p>
          <a:p>
            <a:pPr marL="1854835" marR="5074285" indent="-1842770">
              <a:lnSpc>
                <a:spcPts val="2850"/>
              </a:lnSpc>
              <a:spcBef>
                <a:spcPts val="105"/>
              </a:spcBef>
            </a:pPr>
            <a:r>
              <a:rPr sz="2400" b="1" spc="-5" dirty="0">
                <a:latin typeface="Calibri"/>
                <a:cs typeface="Calibri"/>
              </a:rPr>
              <a:t>Example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Number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students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class.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2674" y="2449575"/>
            <a:ext cx="3489960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lnSpc>
                <a:spcPct val="99900"/>
              </a:lnSpc>
              <a:spcBef>
                <a:spcPts val="10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Continuous Variables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Holds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infinite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number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of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possible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values.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34545" y="2438399"/>
            <a:ext cx="55880" cy="4253865"/>
          </a:xfrm>
          <a:custGeom>
            <a:avLst/>
            <a:gdLst/>
            <a:ahLst/>
            <a:cxnLst/>
            <a:rect l="l" t="t" r="r" b="b"/>
            <a:pathLst>
              <a:path w="55879" h="4253865">
                <a:moveTo>
                  <a:pt x="0" y="0"/>
                </a:moveTo>
                <a:lnTo>
                  <a:pt x="55417" y="4253345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65" dirty="0">
                <a:solidFill>
                  <a:srgbClr val="B8E6CB"/>
                </a:solidFill>
                <a:latin typeface="Arial"/>
                <a:cs typeface="Arial"/>
              </a:rPr>
              <a:t>Examples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4122" y="1524000"/>
            <a:ext cx="10515599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>
              <a:lnSpc>
                <a:spcPts val="2865"/>
              </a:lnSpc>
              <a:spcBef>
                <a:spcPts val="100"/>
              </a:spcBef>
            </a:pPr>
            <a:r>
              <a:rPr lang="en-US" sz="2400" b="1" u="heavy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Example</a:t>
            </a:r>
            <a:r>
              <a:rPr lang="en-US" sz="2400" b="1" u="heavy" spc="-4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 </a:t>
            </a:r>
            <a:r>
              <a:rPr lang="en-US" sz="2400" b="1" u="heavy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1</a:t>
            </a:r>
            <a:endParaRPr lang="en-US" sz="2400" dirty="0">
              <a:cs typeface="Calibri"/>
            </a:endParaRPr>
          </a:p>
          <a:p>
            <a:pPr marL="63500" marR="247015">
              <a:lnSpc>
                <a:spcPts val="2850"/>
              </a:lnSpc>
              <a:spcBef>
                <a:spcPts val="105"/>
              </a:spcBef>
              <a:tabLst>
                <a:tab pos="3516629" algn="l"/>
                <a:tab pos="3956050" algn="l"/>
              </a:tabLst>
            </a:pPr>
            <a:r>
              <a:rPr lang="en-US" sz="2400" dirty="0" smtClean="0">
                <a:cs typeface="Calibri"/>
              </a:rPr>
              <a:t>A</a:t>
            </a:r>
            <a:r>
              <a:rPr lang="en-US" sz="2400" spc="-5" dirty="0" smtClean="0">
                <a:cs typeface="Calibri"/>
              </a:rPr>
              <a:t> team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of medical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researchers wants to weigh participants in kilograms. What </a:t>
            </a:r>
            <a:r>
              <a:rPr lang="en-US" sz="2400" spc="-525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type of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variable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spc="-5" dirty="0" smtClean="0">
                <a:cs typeface="Calibri"/>
              </a:rPr>
              <a:t>is weight?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3400" y="2277268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7" baseline="1157" dirty="0">
                <a:solidFill>
                  <a:srgbClr val="FF0000"/>
                </a:solidFill>
                <a:cs typeface="Calibri"/>
              </a:rPr>
              <a:t>Quantitative/Continuous</a:t>
            </a:r>
            <a:endParaRPr lang="en-US" sz="3600" baseline="1157" dirty="0">
              <a:cs typeface="Calibri"/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4122" y="3028442"/>
            <a:ext cx="10271078" cy="158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>
              <a:lnSpc>
                <a:spcPts val="2865"/>
              </a:lnSpc>
              <a:spcBef>
                <a:spcPts val="5"/>
              </a:spcBef>
            </a:pPr>
            <a:r>
              <a:rPr lang="en-US" sz="2400" b="1" u="sng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Example 2</a:t>
            </a:r>
          </a:p>
          <a:p>
            <a:pPr marL="63500" marR="55880">
              <a:lnSpc>
                <a:spcPts val="2850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A teacher conducts a poll in her class. She asks her students if they would prefer  chocolate, vanilla, or strawberry ice cream at their class party. What type of  variable is preferred ice-cream flavor?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6637" y="411876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7" baseline="1157" dirty="0">
                <a:solidFill>
                  <a:srgbClr val="FF0000"/>
                </a:solidFill>
                <a:cs typeface="Calibri"/>
              </a:rPr>
              <a:t>Categorical/Nominal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5105400"/>
            <a:ext cx="9829800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3652" y="4773937"/>
            <a:ext cx="1027107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>
              <a:lnSpc>
                <a:spcPts val="2865"/>
              </a:lnSpc>
              <a:spcBef>
                <a:spcPts val="5"/>
              </a:spcBef>
            </a:pPr>
            <a:r>
              <a:rPr lang="en-US" sz="2400" b="1" u="sng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Example 3</a:t>
            </a:r>
          </a:p>
          <a:p>
            <a:pPr marL="63500" marR="156845">
              <a:lnSpc>
                <a:spcPts val="2850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cs typeface="Calibri"/>
              </a:rPr>
              <a:t>A survey designed for online instructors asks, "How many online courses have  you taught?" Three options are given: "none," "some," or "many? What type of variable is this?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4200" y="5899878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7" baseline="1157" dirty="0">
                <a:solidFill>
                  <a:srgbClr val="FF0000"/>
                </a:solidFill>
                <a:cs typeface="Calibri"/>
              </a:rPr>
              <a:t>Categorical/Ordinal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7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310"/>
              </a:spcBef>
              <a:tabLst>
                <a:tab pos="2897505" algn="l"/>
              </a:tabLst>
            </a:pPr>
            <a:r>
              <a:rPr sz="2800" b="1" spc="-30" dirty="0">
                <a:solidFill>
                  <a:srgbClr val="B8E6CB"/>
                </a:solidFill>
                <a:latin typeface="Arial"/>
                <a:cs typeface="Arial"/>
              </a:rPr>
              <a:t>Explanatory</a:t>
            </a:r>
            <a:r>
              <a:rPr sz="2800" b="1" spc="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80" dirty="0">
                <a:solidFill>
                  <a:srgbClr val="B8E6CB"/>
                </a:solidFill>
                <a:latin typeface="Arial"/>
                <a:cs typeface="Arial"/>
              </a:rPr>
              <a:t>and	</a:t>
            </a:r>
            <a:r>
              <a:rPr sz="2800" b="1" spc="-140" dirty="0">
                <a:solidFill>
                  <a:srgbClr val="B8E6CB"/>
                </a:solidFill>
                <a:latin typeface="Arial"/>
                <a:cs typeface="Arial"/>
              </a:rPr>
              <a:t>Response</a:t>
            </a:r>
            <a:r>
              <a:rPr sz="2800" b="1" spc="-35" dirty="0">
                <a:solidFill>
                  <a:srgbClr val="B8E6CB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B8E6CB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533" y="1504074"/>
            <a:ext cx="10040620" cy="188769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10515" marR="5080" indent="-298450">
              <a:lnSpc>
                <a:spcPts val="2850"/>
              </a:lnSpc>
              <a:spcBef>
                <a:spcPts val="220"/>
              </a:spcBef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Explanatory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Variable</a:t>
            </a:r>
            <a:r>
              <a:rPr sz="2400" b="1" spc="45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independent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predictor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explains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variations in the response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variable.</a:t>
            </a:r>
            <a:endParaRPr sz="2400" dirty="0">
              <a:latin typeface="Calibri"/>
              <a:cs typeface="Calibri"/>
            </a:endParaRPr>
          </a:p>
          <a:p>
            <a:pPr marL="310515" marR="693420" indent="-298450">
              <a:lnSpc>
                <a:spcPts val="2850"/>
              </a:lnSpc>
              <a:buFont typeface="Arial"/>
              <a:buChar char="▪"/>
              <a:tabLst>
                <a:tab pos="310515" algn="l"/>
                <a:tab pos="311150" algn="l"/>
              </a:tabLst>
            </a:pPr>
            <a:r>
              <a:rPr lang="en-US" sz="2400" b="1" spc="-5" dirty="0" smtClean="0">
                <a:solidFill>
                  <a:srgbClr val="375523"/>
                </a:solidFill>
                <a:latin typeface="Calibri"/>
                <a:cs typeface="Calibri"/>
              </a:rPr>
              <a:t>Response </a:t>
            </a:r>
            <a:r>
              <a:rPr sz="2400" b="1" spc="-5" dirty="0" smtClean="0">
                <a:solidFill>
                  <a:srgbClr val="375523"/>
                </a:solidFill>
                <a:latin typeface="Calibri"/>
                <a:cs typeface="Calibri"/>
              </a:rPr>
              <a:t>Variable</a:t>
            </a:r>
            <a:r>
              <a:rPr sz="2400" b="1" dirty="0" smtClean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:</a:t>
            </a:r>
            <a:r>
              <a:rPr sz="2400" i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Also known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dependent or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75523"/>
                </a:solidFill>
                <a:latin typeface="Calibri"/>
                <a:cs typeface="Calibri"/>
              </a:rPr>
              <a:t>outcome</a:t>
            </a:r>
            <a:r>
              <a:rPr sz="2400" b="1" spc="-10" dirty="0">
                <a:solidFill>
                  <a:srgbClr val="37552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375523"/>
                </a:solidFill>
                <a:latin typeface="Calibri"/>
                <a:cs typeface="Calibri"/>
              </a:rPr>
              <a:t>variable</a:t>
            </a:r>
            <a:r>
              <a:rPr sz="2400" i="1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its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 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predicted or its variation is explained by the explanatory variable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experimental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study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7070"/>
            <a:ext cx="10515600" cy="615315"/>
          </a:xfrm>
          <a:prstGeom prst="rect">
            <a:avLst/>
          </a:prstGeom>
          <a:solidFill>
            <a:srgbClr val="366658"/>
          </a:solidFill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2800" b="1" spc="-65" dirty="0">
                <a:solidFill>
                  <a:srgbClr val="B8E6CB"/>
                </a:solidFill>
                <a:latin typeface="Arial"/>
                <a:cs typeface="Arial"/>
              </a:rPr>
              <a:t>Examples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583" y="464162"/>
            <a:ext cx="10609216" cy="1992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4034" y="1504074"/>
            <a:ext cx="1012380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Example</a:t>
            </a:r>
            <a:r>
              <a:rPr sz="2400" b="1" u="heavy" spc="-4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group of middle school students wants to know if they can use height to predict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age. </a:t>
            </a:r>
            <a:r>
              <a:rPr sz="2400" spc="-5" dirty="0">
                <a:latin typeface="Calibri"/>
                <a:cs typeface="Calibri"/>
              </a:rPr>
              <a:t>They take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random sample of 50 people </a:t>
            </a:r>
            <a:r>
              <a:rPr sz="2400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their school, both students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teachers,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record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 individual's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height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explanatory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4034" y="2951874"/>
            <a:ext cx="288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4034" y="3675774"/>
            <a:ext cx="10133330" cy="114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Example</a:t>
            </a:r>
            <a:r>
              <a:rPr sz="2400" b="1" u="heavy" spc="-45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solidFill>
                  <a:srgbClr val="375523"/>
                </a:solidFill>
                <a:uFill>
                  <a:solidFill>
                    <a:srgbClr val="375523"/>
                  </a:solidFill>
                </a:uFill>
                <a:latin typeface="Calibri"/>
                <a:cs typeface="Calibri"/>
              </a:rPr>
              <a:t>2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  <a:tabLst>
                <a:tab pos="3837304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researcher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wants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 know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	fourth graders tend to be taller than third graders?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 the explanatory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 variable in his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study</a:t>
            </a:r>
            <a:r>
              <a:rPr sz="2400" spc="-5" dirty="0" smtClean="0">
                <a:latin typeface="Calibri"/>
                <a:cs typeface="Calibri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83973" y="2935235"/>
            <a:ext cx="4658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Explanatory-&gt;Height,</a:t>
            </a:r>
            <a:r>
              <a:rPr sz="2400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Response-&gt;age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265195"/>
            <a:ext cx="14420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CSE-422: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Data</a:t>
            </a:r>
            <a:r>
              <a:rPr sz="1050" spc="-40" dirty="0">
                <a:solidFill>
                  <a:srgbClr val="688837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688837"/>
                </a:solidFill>
                <a:latin typeface="Tahoma"/>
                <a:cs typeface="Tahoma"/>
              </a:rPr>
              <a:t>Analytics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49530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5" dirty="0">
                <a:solidFill>
                  <a:srgbClr val="FF0000"/>
                </a:solidFill>
                <a:latin typeface="Calibri"/>
                <a:cs typeface="Calibri"/>
              </a:rPr>
              <a:t>Explanatory-&gt;Grade level, Response-&gt;height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1568</Words>
  <Application>Microsoft Office PowerPoint</Application>
  <PresentationFormat>Widescreen</PresentationFormat>
  <Paragraphs>190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Lucida Sans Unicode</vt:lpstr>
      <vt:lpstr>Tahoma</vt:lpstr>
      <vt:lpstr>Office Theme</vt:lpstr>
      <vt:lpstr>Data/Data Visualization and Statistics</vt:lpstr>
      <vt:lpstr>Data</vt:lpstr>
      <vt:lpstr>Cases and Variables</vt:lpstr>
      <vt:lpstr>Types of Variables</vt:lpstr>
      <vt:lpstr>Qualitative Variables</vt:lpstr>
      <vt:lpstr>Quantitative Variables</vt:lpstr>
      <vt:lpstr>Examples</vt:lpstr>
      <vt:lpstr>Explanatory and Response Variables</vt:lpstr>
      <vt:lpstr>Examples</vt:lpstr>
      <vt:lpstr>We Have Data. So What?</vt:lpstr>
      <vt:lpstr>What is Statistics?</vt:lpstr>
      <vt:lpstr>Data Visualization</vt:lpstr>
      <vt:lpstr>For Categorical Data</vt:lpstr>
      <vt:lpstr>Frequency Distribution Table</vt:lpstr>
      <vt:lpstr>Bar Charts</vt:lpstr>
      <vt:lpstr>Pie Charts</vt:lpstr>
      <vt:lpstr>Bar Charts vs Pie Charts</vt:lpstr>
      <vt:lpstr>Pareto Charts</vt:lpstr>
      <vt:lpstr>Two Way Table</vt:lpstr>
      <vt:lpstr>Segmented Bar Chart</vt:lpstr>
      <vt:lpstr>Clustered Bar Chart</vt:lpstr>
      <vt:lpstr>For Numerical Data</vt:lpstr>
      <vt:lpstr>Frequency Distribution Table</vt:lpstr>
      <vt:lpstr>Histogram</vt:lpstr>
      <vt:lpstr>Dot Plots</vt:lpstr>
      <vt:lpstr>Line Graph</vt:lpstr>
      <vt:lpstr>Dot plots a.nd Outliers</vt:lpstr>
      <vt:lpstr>Advance Visualization Techniques</vt:lpstr>
      <vt:lpstr>Drill Down</vt:lpstr>
      <vt:lpstr>Interactive Visualization</vt:lpstr>
      <vt:lpstr>Assignment</vt:lpstr>
      <vt:lpstr>Some Terminologies Used in Statistics</vt:lpstr>
      <vt:lpstr>Population vs Sample</vt:lpstr>
      <vt:lpstr>Population Vs Sample</vt:lpstr>
      <vt:lpstr>Example</vt:lpstr>
      <vt:lpstr>Population and Sample Mean</vt:lpstr>
      <vt:lpstr>But What is the Real Use Case?</vt:lpstr>
      <vt:lpstr>Types of Statistics</vt:lpstr>
      <vt:lpstr>Quiz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Data/Data Visualization and Statistics</dc:title>
  <cp:lastModifiedBy>Dell</cp:lastModifiedBy>
  <cp:revision>12</cp:revision>
  <dcterms:created xsi:type="dcterms:W3CDTF">2021-09-11T09:20:58Z</dcterms:created>
  <dcterms:modified xsi:type="dcterms:W3CDTF">2021-11-06T09:26:44Z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